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8" r:id="rId3"/>
    <p:sldId id="256" r:id="rId4"/>
    <p:sldId id="257" r:id="rId5"/>
    <p:sldId id="258" r:id="rId6"/>
    <p:sldId id="259" r:id="rId7"/>
    <p:sldId id="260" r:id="rId8"/>
    <p:sldId id="261" r:id="rId9"/>
    <p:sldId id="262" r:id="rId10"/>
    <p:sldId id="263" r:id="rId11"/>
    <p:sldId id="264" r:id="rId12"/>
    <p:sldId id="266"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2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7AB075-18FE-441A-B731-8DDA253B5CB7}"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2AEF7-0AF8-46CD-AF67-F03D84E77CE1}" type="slidenum">
              <a:rPr lang="en-US" smtClean="0"/>
              <a:t>‹#›</a:t>
            </a:fld>
            <a:endParaRPr lang="en-US"/>
          </a:p>
        </p:txBody>
      </p:sp>
    </p:spTree>
    <p:extLst>
      <p:ext uri="{BB962C8B-B14F-4D97-AF65-F5344CB8AC3E}">
        <p14:creationId xmlns:p14="http://schemas.microsoft.com/office/powerpoint/2010/main" val="3102833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AB075-18FE-441A-B731-8DDA253B5CB7}"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2AEF7-0AF8-46CD-AF67-F03D84E77CE1}" type="slidenum">
              <a:rPr lang="en-US" smtClean="0"/>
              <a:t>‹#›</a:t>
            </a:fld>
            <a:endParaRPr lang="en-US"/>
          </a:p>
        </p:txBody>
      </p:sp>
    </p:spTree>
    <p:extLst>
      <p:ext uri="{BB962C8B-B14F-4D97-AF65-F5344CB8AC3E}">
        <p14:creationId xmlns:p14="http://schemas.microsoft.com/office/powerpoint/2010/main" val="4199519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AB075-18FE-441A-B731-8DDA253B5CB7}"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2AEF7-0AF8-46CD-AF67-F03D84E77CE1}" type="slidenum">
              <a:rPr lang="en-US" smtClean="0"/>
              <a:t>‹#›</a:t>
            </a:fld>
            <a:endParaRPr lang="en-US"/>
          </a:p>
        </p:txBody>
      </p:sp>
    </p:spTree>
    <p:extLst>
      <p:ext uri="{BB962C8B-B14F-4D97-AF65-F5344CB8AC3E}">
        <p14:creationId xmlns:p14="http://schemas.microsoft.com/office/powerpoint/2010/main" val="840939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278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129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58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099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508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3513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059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5823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AB075-18FE-441A-B731-8DDA253B5CB7}"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2AEF7-0AF8-46CD-AF67-F03D84E77CE1}" type="slidenum">
              <a:rPr lang="en-US" smtClean="0"/>
              <a:t>‹#›</a:t>
            </a:fld>
            <a:endParaRPr lang="en-US"/>
          </a:p>
        </p:txBody>
      </p:sp>
    </p:spTree>
    <p:extLst>
      <p:ext uri="{BB962C8B-B14F-4D97-AF65-F5344CB8AC3E}">
        <p14:creationId xmlns:p14="http://schemas.microsoft.com/office/powerpoint/2010/main" val="2678986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929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846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066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7AB075-18FE-441A-B731-8DDA253B5CB7}"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2AEF7-0AF8-46CD-AF67-F03D84E77CE1}" type="slidenum">
              <a:rPr lang="en-US" smtClean="0"/>
              <a:t>‹#›</a:t>
            </a:fld>
            <a:endParaRPr lang="en-US"/>
          </a:p>
        </p:txBody>
      </p:sp>
    </p:spTree>
    <p:extLst>
      <p:ext uri="{BB962C8B-B14F-4D97-AF65-F5344CB8AC3E}">
        <p14:creationId xmlns:p14="http://schemas.microsoft.com/office/powerpoint/2010/main" val="93541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7AB075-18FE-441A-B731-8DDA253B5CB7}" type="datetimeFigureOut">
              <a:rPr lang="en-US" smtClean="0"/>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2AEF7-0AF8-46CD-AF67-F03D84E77CE1}" type="slidenum">
              <a:rPr lang="en-US" smtClean="0"/>
              <a:t>‹#›</a:t>
            </a:fld>
            <a:endParaRPr lang="en-US"/>
          </a:p>
        </p:txBody>
      </p:sp>
    </p:spTree>
    <p:extLst>
      <p:ext uri="{BB962C8B-B14F-4D97-AF65-F5344CB8AC3E}">
        <p14:creationId xmlns:p14="http://schemas.microsoft.com/office/powerpoint/2010/main" val="14146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7AB075-18FE-441A-B731-8DDA253B5CB7}" type="datetimeFigureOut">
              <a:rPr lang="en-US" smtClean="0"/>
              <a:t>11/24/2018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D2AEF7-0AF8-46CD-AF67-F03D84E77CE1}" type="slidenum">
              <a:rPr lang="en-US" smtClean="0"/>
              <a:t>‹#›</a:t>
            </a:fld>
            <a:endParaRPr lang="en-US"/>
          </a:p>
        </p:txBody>
      </p:sp>
    </p:spTree>
    <p:extLst>
      <p:ext uri="{BB962C8B-B14F-4D97-AF65-F5344CB8AC3E}">
        <p14:creationId xmlns:p14="http://schemas.microsoft.com/office/powerpoint/2010/main" val="2418523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7AB075-18FE-441A-B731-8DDA253B5CB7}" type="datetimeFigureOut">
              <a:rPr lang="en-US" smtClean="0"/>
              <a:t>11/24/2018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D2AEF7-0AF8-46CD-AF67-F03D84E77CE1}" type="slidenum">
              <a:rPr lang="en-US" smtClean="0"/>
              <a:t>‹#›</a:t>
            </a:fld>
            <a:endParaRPr lang="en-US"/>
          </a:p>
        </p:txBody>
      </p:sp>
    </p:spTree>
    <p:extLst>
      <p:ext uri="{BB962C8B-B14F-4D97-AF65-F5344CB8AC3E}">
        <p14:creationId xmlns:p14="http://schemas.microsoft.com/office/powerpoint/2010/main" val="2975651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AB075-18FE-441A-B731-8DDA253B5CB7}" type="datetimeFigureOut">
              <a:rPr lang="en-US" smtClean="0"/>
              <a:t>11/24/2018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D2AEF7-0AF8-46CD-AF67-F03D84E77CE1}" type="slidenum">
              <a:rPr lang="en-US" smtClean="0"/>
              <a:t>‹#›</a:t>
            </a:fld>
            <a:endParaRPr lang="en-US"/>
          </a:p>
        </p:txBody>
      </p:sp>
    </p:spTree>
    <p:extLst>
      <p:ext uri="{BB962C8B-B14F-4D97-AF65-F5344CB8AC3E}">
        <p14:creationId xmlns:p14="http://schemas.microsoft.com/office/powerpoint/2010/main" val="3191210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7AB075-18FE-441A-B731-8DDA253B5CB7}" type="datetimeFigureOut">
              <a:rPr lang="en-US" smtClean="0"/>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2AEF7-0AF8-46CD-AF67-F03D84E77CE1}" type="slidenum">
              <a:rPr lang="en-US" smtClean="0"/>
              <a:t>‹#›</a:t>
            </a:fld>
            <a:endParaRPr lang="en-US"/>
          </a:p>
        </p:txBody>
      </p:sp>
    </p:spTree>
    <p:extLst>
      <p:ext uri="{BB962C8B-B14F-4D97-AF65-F5344CB8AC3E}">
        <p14:creationId xmlns:p14="http://schemas.microsoft.com/office/powerpoint/2010/main" val="47669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7AB075-18FE-441A-B731-8DDA253B5CB7}" type="datetimeFigureOut">
              <a:rPr lang="en-US" smtClean="0"/>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2AEF7-0AF8-46CD-AF67-F03D84E77CE1}" type="slidenum">
              <a:rPr lang="en-US" smtClean="0"/>
              <a:t>‹#›</a:t>
            </a:fld>
            <a:endParaRPr lang="en-US"/>
          </a:p>
        </p:txBody>
      </p:sp>
    </p:spTree>
    <p:extLst>
      <p:ext uri="{BB962C8B-B14F-4D97-AF65-F5344CB8AC3E}">
        <p14:creationId xmlns:p14="http://schemas.microsoft.com/office/powerpoint/2010/main" val="3335378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AB075-18FE-441A-B731-8DDA253B5CB7}" type="datetimeFigureOut">
              <a:rPr lang="en-US" smtClean="0"/>
              <a:t>11/24/2018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2AEF7-0AF8-46CD-AF67-F03D84E77CE1}" type="slidenum">
              <a:rPr lang="en-US" smtClean="0"/>
              <a:t>‹#›</a:t>
            </a:fld>
            <a:endParaRPr lang="en-US"/>
          </a:p>
        </p:txBody>
      </p:sp>
    </p:spTree>
    <p:extLst>
      <p:ext uri="{BB962C8B-B14F-4D97-AF65-F5344CB8AC3E}">
        <p14:creationId xmlns:p14="http://schemas.microsoft.com/office/powerpoint/2010/main" val="2193009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167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iq/url?sa=i&amp;rct=j&amp;q=&amp;esrc=s&amp;source=images&amp;cd=&amp;cad=rja&amp;uact=8&amp;ved=0ahUKEwjmkr6auZ7YAhXSLlAKHaB9ABsQjRwIBw&amp;url=http://www.tapdancer.info/butibfun-bone-cells.shtml&amp;psig=AOvVaw1DTMRY5L2m2t2xUztSKHVz&amp;ust=151405926315791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iq/url?sa=i&amp;rct=j&amp;q=&amp;esrc=s&amp;source=images&amp;cd=&amp;cad=rja&amp;uact=8&amp;ved=0ahUKEwi6gNW6tJ7YAhVLblAKHbCtCe4QjRwIBw&amp;url=http://blog.creative-bioarray.com/cell-types-in-bones/&amp;psig=AOvVaw1DTMRY5L2m2t2xUztSKHVz&amp;ust=151405926315791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iq/url?sa=i&amp;rct=j&amp;q=&amp;esrc=s&amp;source=images&amp;cd=&amp;cad=rja&amp;uact=8&amp;ved=0ahUKEwjpzOGtxJ7YAhWKsxQKHfHHA48QjRwIBw&amp;url=http://slideplayer.com/slide/3559534/&amp;psig=AOvVaw3pK0Wz6JVEkqZXEf5PRjel&amp;ust=151406342637643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iq/url?sa=i&amp;rct=j&amp;q=&amp;esrc=s&amp;source=images&amp;cd=&amp;cad=rja&amp;uact=8&amp;ved=0ahUKEwiy65X4-8jXAhUJMhoKHbiCBwMQjRwIBw&amp;url=http://www.interactive-biology.com/4381/an-introduction-to-the-skeletal-system-bones-and-cartilage/&amp;psig=AOvVaw3w0cfZWbEZDMkRcmVpUHAS&amp;ust=151112349131193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nnerbody.com/image_skel12/skel25.html" TargetMode="External"/><Relationship Id="rId2" Type="http://schemas.openxmlformats.org/officeDocument/2006/relationships/hyperlink" Target="http://www.innerbody.com/anatomy/skeletal/epiphysi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iq/url?sa=i&amp;rct=j&amp;q=&amp;esrc=s&amp;source=images&amp;cd=&amp;cad=rja&amp;uact=8&amp;ved=0ahUKEwjGgNqj_cjXAhVJPRoKHZt-AkMQjRwIBw&amp;url=https://www.emaze.com/@AQZLWFC/Presentation-Name&amp;psig=AOvVaw3w0cfZWbEZDMkRcmVpUHAS&amp;ust=151112349131193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iq/url?sa=i&amp;rct=j&amp;q=&amp;esrc=s&amp;source=images&amp;cd=&amp;cad=rja&amp;uact=8&amp;ved=0ahUKEwiDz7fuwp7YAhUBbRQKHQZSCxoQjRwIBw&amp;url=https://mesa-anatomy.weebly.com/supportive-connective-tissue.html&amp;psig=AOvVaw1-vgZIl0z-9UbxGQTmw26u&amp;ust=151406273762413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iq/imgres?imgurl=https://media.istockphoto.com/videos/osteoporosis-timelapse-video-id685766242?s=640x640&amp;imgrefurl=https://www.istockphoto.com/videos/spongy-bone&amp;docid=S58ELD5D44aTdM&amp;tbnid=d_5zukWQTDcM4M:&amp;vet=10ahUKEwie3ZTXvJ7YAhXjbZoKHUKEBr04ZBAzCAQoAjAC..i&amp;w=640&amp;h=360&amp;bih=612&amp;biw=1024&amp;q=spongy%20bone%20picture&amp;ved=0ahUKEwie3ZTXvJ7YAhXjbZoKHUKEBr04ZBAzCAQoAjAC&amp;iact=mrc&amp;uact=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iq/url?sa=i&amp;rct=j&amp;q=&amp;esrc=s&amp;source=images&amp;cd=&amp;ved=0ahUKEwj6hfvjtp7YAhVFb1AKHW6ABxcQjRwIBw&amp;url=https://www.slideshare.net/AddisuAlemu/histology-of-bone&amp;psig=AOvVaw1DTMRY5L2m2t2xUztSKHVz&amp;ust=151405926315791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marL="228600" lvl="0" indent="-228600">
              <a:lnSpc>
                <a:spcPct val="90000"/>
              </a:lnSpc>
              <a:spcBef>
                <a:spcPts val="1000"/>
              </a:spcBef>
              <a:buFont typeface="Arial" panose="020B0604020202020204" pitchFamily="34" charset="0"/>
              <a:buChar char="•"/>
            </a:pPr>
            <a:r>
              <a:rPr lang="en-US" sz="6000" dirty="0">
                <a:solidFill>
                  <a:prstClr val="black"/>
                </a:solidFill>
              </a:rPr>
              <a:t>Bone Anatomy</a:t>
            </a:r>
            <a:endParaRPr lang="en-US" sz="6000" dirty="0">
              <a:solidFill>
                <a:prstClr val="black"/>
              </a:solidFill>
            </a:endParaRPr>
          </a:p>
        </p:txBody>
      </p:sp>
      <p:sp>
        <p:nvSpPr>
          <p:cNvPr id="8" name="Subtitle 7"/>
          <p:cNvSpPr>
            <a:spLocks noGrp="1"/>
          </p:cNvSpPr>
          <p:nvPr>
            <p:ph type="subTitle" idx="1"/>
          </p:nvPr>
        </p:nvSpPr>
        <p:spPr>
          <a:xfrm>
            <a:off x="1828800" y="3886200"/>
            <a:ext cx="9448800" cy="1752600"/>
          </a:xfrm>
        </p:spPr>
        <p:txBody>
          <a:bodyPr>
            <a:normAutofit/>
          </a:bodyPr>
          <a:lstStyle/>
          <a:p>
            <a:pPr lvl="0" algn="l">
              <a:lnSpc>
                <a:spcPct val="90000"/>
              </a:lnSpc>
              <a:spcBef>
                <a:spcPts val="1000"/>
              </a:spcBef>
            </a:pPr>
            <a:r>
              <a:rPr lang="en-US" dirty="0" smtClean="0">
                <a:solidFill>
                  <a:prstClr val="black"/>
                </a:solidFill>
                <a:latin typeface="Calibri Light" panose="020F0302020204030204"/>
              </a:rPr>
              <a:t>Dr. Mahdi H. </a:t>
            </a:r>
            <a:r>
              <a:rPr lang="en-US" dirty="0" err="1" smtClean="0">
                <a:solidFill>
                  <a:prstClr val="black"/>
                </a:solidFill>
                <a:latin typeface="Calibri Light" panose="020F0302020204030204"/>
              </a:rPr>
              <a:t>Hammadi</a:t>
            </a:r>
            <a:endParaRPr lang="en-US" dirty="0" smtClean="0">
              <a:solidFill>
                <a:prstClr val="black"/>
              </a:solidFill>
              <a:latin typeface="Calibri Light" panose="020F0302020204030204"/>
            </a:endParaRPr>
          </a:p>
          <a:p>
            <a:pPr lvl="0" algn="l">
              <a:lnSpc>
                <a:spcPct val="90000"/>
              </a:lnSpc>
              <a:spcBef>
                <a:spcPts val="1000"/>
              </a:spcBef>
            </a:pPr>
            <a:r>
              <a:rPr lang="en-US" dirty="0" smtClean="0">
                <a:solidFill>
                  <a:prstClr val="black"/>
                </a:solidFill>
                <a:latin typeface="Calibri Light" panose="020F0302020204030204"/>
              </a:rPr>
              <a:t>PhD  Sc. Clinical  Physiology  </a:t>
            </a:r>
            <a:endParaRPr lang="en-US" dirty="0">
              <a:solidFill>
                <a:prstClr val="black"/>
              </a:solidFill>
            </a:endParaRPr>
          </a:p>
          <a:p>
            <a:endParaRPr lang="ar-IQ" dirty="0"/>
          </a:p>
        </p:txBody>
      </p:sp>
      <p:sp>
        <p:nvSpPr>
          <p:cNvPr id="10" name="Title 1"/>
          <p:cNvSpPr txBox="1">
            <a:spLocks/>
          </p:cNvSpPr>
          <p:nvPr/>
        </p:nvSpPr>
        <p:spPr>
          <a:xfrm>
            <a:off x="1524000" y="0"/>
            <a:ext cx="3733800" cy="1524000"/>
          </a:xfrm>
          <a:prstGeom prst="rect">
            <a:avLst/>
          </a:prstGeom>
        </p:spPr>
        <p:txBody>
          <a:bodyPr vert="horz" lIns="91440" tIns="45720" rIns="91440" bIns="45720" rtlCol="0" anchor="ctr">
            <a:noAutofit/>
          </a:bodyPr>
          <a:lstStyle/>
          <a:p>
            <a:pPr>
              <a:spcBef>
                <a:spcPct val="0"/>
              </a:spcBef>
              <a:defRPr/>
            </a:pPr>
            <a:r>
              <a:rPr lang="en-US" b="1" dirty="0" smtClean="0">
                <a:solidFill>
                  <a:prstClr val="black"/>
                </a:solidFill>
                <a:latin typeface="Book Antiqua" pitchFamily="18" charset="0"/>
              </a:rPr>
              <a:t> </a:t>
            </a:r>
            <a:endParaRPr lang="ar-IQ" b="1" dirty="0">
              <a:solidFill>
                <a:prstClr val="black"/>
              </a:solidFill>
              <a:latin typeface="Book Antiqua" pitchFamily="18" charset="0"/>
              <a:cs typeface="Times New Roman" panose="02020603050405020304" pitchFamily="18" charset="0"/>
            </a:endParaRPr>
          </a:p>
        </p:txBody>
      </p:sp>
      <p:pic>
        <p:nvPicPr>
          <p:cNvPr id="143362" name="Picture 2" descr="صورة ذات صلة"/>
          <p:cNvPicPr>
            <a:picLocks noChangeAspect="1" noChangeArrowheads="1"/>
          </p:cNvPicPr>
          <p:nvPr/>
        </p:nvPicPr>
        <p:blipFill>
          <a:blip r:embed="rId2" cstate="print"/>
          <a:srcRect l="5206" r="4555"/>
          <a:stretch>
            <a:fillRect/>
          </a:stretch>
        </p:blipFill>
        <p:spPr bwMode="auto">
          <a:xfrm>
            <a:off x="8839200" y="228601"/>
            <a:ext cx="1600200" cy="1511727"/>
          </a:xfrm>
          <a:prstGeom prst="rect">
            <a:avLst/>
          </a:prstGeom>
          <a:noFill/>
        </p:spPr>
      </p:pic>
      <p:sp>
        <p:nvSpPr>
          <p:cNvPr id="11" name="Title 1"/>
          <p:cNvSpPr txBox="1">
            <a:spLocks/>
          </p:cNvSpPr>
          <p:nvPr/>
        </p:nvSpPr>
        <p:spPr>
          <a:xfrm>
            <a:off x="1334134" y="2247899"/>
            <a:ext cx="8571866" cy="1352552"/>
          </a:xfrm>
          <a:prstGeom prst="rect">
            <a:avLst/>
          </a:prstGeom>
        </p:spPr>
        <p:txBody>
          <a:bodyPr vert="horz" lIns="91440" tIns="45720" rIns="91440" bIns="45720" rtlCol="0" anchor="ctr">
            <a:normAutofit/>
          </a:bodyPr>
          <a:lstStyle/>
          <a:p>
            <a:pPr algn="ctr">
              <a:spcBef>
                <a:spcPct val="0"/>
              </a:spcBef>
              <a:defRPr/>
            </a:pPr>
            <a:r>
              <a:rPr lang="en-US" sz="4400" b="1" dirty="0" smtClean="0">
                <a:solidFill>
                  <a:prstClr val="black"/>
                </a:solidFill>
                <a:cs typeface="Times New Roman" panose="02020603050405020304" pitchFamily="18" charset="0"/>
              </a:rPr>
              <a:t> </a:t>
            </a:r>
            <a:endParaRPr lang="ar-IQ" sz="4400" b="1" dirty="0">
              <a:solidFill>
                <a:prstClr val="black"/>
              </a:solidFill>
              <a:cs typeface="Times New Roman" panose="02020603050405020304" pitchFamily="18" charset="0"/>
            </a:endParaRPr>
          </a:p>
        </p:txBody>
      </p:sp>
      <p:sp>
        <p:nvSpPr>
          <p:cNvPr id="12" name="Subtitle 2"/>
          <p:cNvSpPr txBox="1">
            <a:spLocks/>
          </p:cNvSpPr>
          <p:nvPr/>
        </p:nvSpPr>
        <p:spPr>
          <a:xfrm>
            <a:off x="1828799" y="3886200"/>
            <a:ext cx="8610601" cy="19812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3200" b="1" dirty="0" smtClean="0">
                <a:solidFill>
                  <a:prstClr val="black"/>
                </a:solidFill>
              </a:rPr>
              <a:t> </a:t>
            </a:r>
            <a:endParaRPr lang="ar-IQ" sz="3200" b="1" dirty="0">
              <a:solidFill>
                <a:prstClr val="black"/>
              </a:solidFill>
            </a:endParaRPr>
          </a:p>
          <a:p>
            <a:pPr algn="ctr">
              <a:spcBef>
                <a:spcPct val="20000"/>
              </a:spcBef>
              <a:buFont typeface="Arial" pitchFamily="34" charset="0"/>
              <a:buNone/>
              <a:defRPr/>
            </a:pPr>
            <a:endParaRPr lang="ar-IQ" sz="3200" b="1" dirty="0">
              <a:solidFill>
                <a:prstClr val="black"/>
              </a:solidFill>
            </a:endParaRPr>
          </a:p>
          <a:p>
            <a:pPr algn="ctr">
              <a:spcBef>
                <a:spcPct val="20000"/>
              </a:spcBef>
              <a:buFont typeface="Arial" pitchFamily="34" charset="0"/>
              <a:buNone/>
              <a:defRPr/>
            </a:pPr>
            <a:r>
              <a:rPr lang="en-US" sz="3200" b="1" dirty="0" smtClean="0">
                <a:solidFill>
                  <a:prstClr val="black"/>
                </a:solidFill>
              </a:rPr>
              <a:t> </a:t>
            </a:r>
            <a:endParaRPr lang="ar-IQ" sz="3200" b="1" dirty="0">
              <a:solidFill>
                <a:prstClr val="black"/>
              </a:solidFill>
            </a:endParaRPr>
          </a:p>
        </p:txBody>
      </p:sp>
      <p:pic>
        <p:nvPicPr>
          <p:cNvPr id="9" name="Picture 2" descr="صورة ذات صلة"/>
          <p:cNvPicPr>
            <a:picLocks noChangeAspect="1" noChangeArrowheads="1"/>
          </p:cNvPicPr>
          <p:nvPr/>
        </p:nvPicPr>
        <p:blipFill>
          <a:blip r:embed="rId2" cstate="print"/>
          <a:srcRect l="5206" r="4555"/>
          <a:stretch>
            <a:fillRect/>
          </a:stretch>
        </p:blipFill>
        <p:spPr bwMode="auto">
          <a:xfrm>
            <a:off x="8839200" y="228600"/>
            <a:ext cx="1600200" cy="1511727"/>
          </a:xfrm>
          <a:prstGeom prst="rect">
            <a:avLst/>
          </a:prstGeom>
          <a:noFill/>
        </p:spPr>
      </p:pic>
      <p:pic>
        <p:nvPicPr>
          <p:cNvPr id="13" name="Picture 2" descr="صورة ذات صلة"/>
          <p:cNvPicPr>
            <a:picLocks noChangeAspect="1" noChangeArrowheads="1"/>
          </p:cNvPicPr>
          <p:nvPr/>
        </p:nvPicPr>
        <p:blipFill>
          <a:blip r:embed="rId2" cstate="print"/>
          <a:srcRect l="5206" r="4555"/>
          <a:stretch>
            <a:fillRect/>
          </a:stretch>
        </p:blipFill>
        <p:spPr bwMode="auto">
          <a:xfrm>
            <a:off x="8865358" y="228599"/>
            <a:ext cx="1600200" cy="1511727"/>
          </a:xfrm>
          <a:prstGeom prst="rect">
            <a:avLst/>
          </a:prstGeom>
          <a:noFill/>
        </p:spPr>
      </p:pic>
      <p:pic>
        <p:nvPicPr>
          <p:cNvPr id="14" name="Picture 2" descr="صورة ذات صلة"/>
          <p:cNvPicPr>
            <a:picLocks noChangeAspect="1" noChangeArrowheads="1"/>
          </p:cNvPicPr>
          <p:nvPr/>
        </p:nvPicPr>
        <p:blipFill>
          <a:blip r:embed="rId2" cstate="print"/>
          <a:srcRect l="5206" r="4555"/>
          <a:stretch>
            <a:fillRect/>
          </a:stretch>
        </p:blipFill>
        <p:spPr bwMode="auto">
          <a:xfrm>
            <a:off x="8331200" y="228600"/>
            <a:ext cx="2108200" cy="1616077"/>
          </a:xfrm>
          <a:prstGeom prst="rect">
            <a:avLst/>
          </a:prstGeom>
          <a:noFill/>
        </p:spPr>
      </p:pic>
      <p:pic>
        <p:nvPicPr>
          <p:cNvPr id="15" name="صورة 14" descr="C:\Users\FUJISU\Desktop\IMG-16907f31729bef2e96175c6d36d51693-V.jpg"/>
          <p:cNvPicPr/>
          <p:nvPr/>
        </p:nvPicPr>
        <p:blipFill rotWithShape="1">
          <a:blip r:embed="rId3">
            <a:extLst>
              <a:ext uri="{28A0092B-C50C-407E-A947-70E740481C1C}">
                <a14:useLocalDpi xmlns:a14="http://schemas.microsoft.com/office/drawing/2010/main" val="0"/>
              </a:ext>
            </a:extLst>
          </a:blip>
          <a:srcRect l="8297" t="7214" r="79645" b="72561"/>
          <a:stretch/>
        </p:blipFill>
        <p:spPr bwMode="auto">
          <a:xfrm>
            <a:off x="1334134" y="228599"/>
            <a:ext cx="2399665" cy="17907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95432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rc_mi" descr="Image result for ‪type of bone cell picture‬‏">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44184" y="2115344"/>
            <a:ext cx="9518754" cy="3771900"/>
          </a:xfrm>
          <a:prstGeom prst="rect">
            <a:avLst/>
          </a:prstGeom>
          <a:noFill/>
          <a:ln>
            <a:noFill/>
          </a:ln>
        </p:spPr>
      </p:pic>
    </p:spTree>
    <p:extLst>
      <p:ext uri="{BB962C8B-B14F-4D97-AF65-F5344CB8AC3E}">
        <p14:creationId xmlns:p14="http://schemas.microsoft.com/office/powerpoint/2010/main" val="3203826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rc_mi" descr="Image result for ‪type of bone cell picture‬‏">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2213951"/>
            <a:ext cx="8491537" cy="3107558"/>
          </a:xfrm>
          <a:prstGeom prst="rect">
            <a:avLst/>
          </a:prstGeom>
          <a:noFill/>
          <a:ln>
            <a:noFill/>
          </a:ln>
        </p:spPr>
      </p:pic>
    </p:spTree>
    <p:extLst>
      <p:ext uri="{BB962C8B-B14F-4D97-AF65-F5344CB8AC3E}">
        <p14:creationId xmlns:p14="http://schemas.microsoft.com/office/powerpoint/2010/main" val="2638419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rc_mi" descr="Image result for ‪bone cell lining picture‬‏">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9626" y="1825625"/>
            <a:ext cx="10784174" cy="4351338"/>
          </a:xfrm>
          <a:prstGeom prst="rect">
            <a:avLst/>
          </a:prstGeom>
          <a:noFill/>
          <a:ln>
            <a:noFill/>
          </a:ln>
        </p:spPr>
      </p:pic>
    </p:spTree>
    <p:extLst>
      <p:ext uri="{BB962C8B-B14F-4D97-AF65-F5344CB8AC3E}">
        <p14:creationId xmlns:p14="http://schemas.microsoft.com/office/powerpoint/2010/main" val="3305597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rc_mi" descr="Image result for ‪parts of bones picture‬‏">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73376" y="1796490"/>
            <a:ext cx="6445771" cy="4784191"/>
          </a:xfrm>
          <a:prstGeom prst="rect">
            <a:avLst/>
          </a:prstGeom>
          <a:noFill/>
          <a:ln>
            <a:noFill/>
          </a:ln>
        </p:spPr>
      </p:pic>
    </p:spTree>
    <p:extLst>
      <p:ext uri="{BB962C8B-B14F-4D97-AF65-F5344CB8AC3E}">
        <p14:creationId xmlns:p14="http://schemas.microsoft.com/office/powerpoint/2010/main" val="2394220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marL="0" marR="0">
              <a:lnSpc>
                <a:spcPct val="106000"/>
              </a:lnSpc>
              <a:spcBef>
                <a:spcPts val="0"/>
              </a:spcBef>
              <a:spcAft>
                <a:spcPts val="800"/>
              </a:spcAft>
            </a:pPr>
            <a:r>
              <a:rPr lang="en-US" sz="3600" b="1" dirty="0" smtClean="0">
                <a:effectLst/>
                <a:latin typeface="Calibri" panose="020F0502020204030204" pitchFamily="34" charset="0"/>
                <a:ea typeface="Calibri" panose="020F0502020204030204" pitchFamily="34" charset="0"/>
                <a:cs typeface="Arial" panose="020B0604020202020204" pitchFamily="34" charset="0"/>
              </a:rPr>
              <a:t> At birth, each long bone is made of three individual bones separated by hyaline cartilage.</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6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Arial" panose="020B0604020202020204" pitchFamily="34" charset="0"/>
              </a:rPr>
              <a:t>Each end bone is called an </a:t>
            </a:r>
            <a:r>
              <a:rPr lang="en-US" u="none" strike="noStrike" dirty="0" smtClean="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epiphysis</a:t>
            </a:r>
            <a:r>
              <a:rPr lang="en-US" dirty="0" smtClean="0">
                <a:effectLst/>
                <a:latin typeface="Calibri" panose="020F0502020204030204" pitchFamily="34" charset="0"/>
                <a:ea typeface="Calibri" panose="020F0502020204030204" pitchFamily="34" charset="0"/>
                <a:cs typeface="Arial" panose="020B0604020202020204" pitchFamily="34" charset="0"/>
              </a:rPr>
              <a:t> (epi = on; </a:t>
            </a:r>
            <a:r>
              <a:rPr lang="en-US" dirty="0" err="1" smtClean="0">
                <a:effectLst/>
                <a:latin typeface="Calibri" panose="020F0502020204030204" pitchFamily="34" charset="0"/>
                <a:ea typeface="Calibri" panose="020F0502020204030204" pitchFamily="34" charset="0"/>
                <a:cs typeface="Arial" panose="020B0604020202020204" pitchFamily="34" charset="0"/>
              </a:rPr>
              <a:t>physis</a:t>
            </a:r>
            <a:r>
              <a:rPr lang="en-US" dirty="0" smtClean="0">
                <a:effectLst/>
                <a:latin typeface="Calibri" panose="020F0502020204030204" pitchFamily="34" charset="0"/>
                <a:ea typeface="Calibri" panose="020F0502020204030204" pitchFamily="34" charset="0"/>
                <a:cs typeface="Arial" panose="020B0604020202020204" pitchFamily="34" charset="0"/>
              </a:rPr>
              <a:t> = to grow)</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6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Arial" panose="020B0604020202020204" pitchFamily="34" charset="0"/>
              </a:rPr>
              <a:t>While the middle bone is called a diaphysis (</a:t>
            </a:r>
            <a:r>
              <a:rPr lang="en-US" dirty="0" err="1" smtClean="0">
                <a:effectLst/>
                <a:latin typeface="Calibri" panose="020F0502020204030204" pitchFamily="34" charset="0"/>
                <a:ea typeface="Calibri" panose="020F0502020204030204" pitchFamily="34" charset="0"/>
                <a:cs typeface="Arial" panose="020B0604020202020204" pitchFamily="34" charset="0"/>
              </a:rPr>
              <a:t>dia</a:t>
            </a:r>
            <a:r>
              <a:rPr lang="en-US" dirty="0" smtClean="0">
                <a:effectLst/>
                <a:latin typeface="Calibri" panose="020F0502020204030204" pitchFamily="34" charset="0"/>
                <a:ea typeface="Calibri" panose="020F0502020204030204" pitchFamily="34" charset="0"/>
                <a:cs typeface="Arial" panose="020B0604020202020204" pitchFamily="34" charset="0"/>
              </a:rPr>
              <a:t> = passing through).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6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Arial" panose="020B0604020202020204" pitchFamily="34" charset="0"/>
              </a:rPr>
              <a:t>The epiphyses and diaphysis grow towards one another and eventually fuse into one bone.</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6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Arial" panose="020B0604020202020204" pitchFamily="34" charset="0"/>
              </a:rPr>
              <a:t>The region of growth and eventual fusion in between the epiphysis and diaphysis is called the metaphysis (meta = after).</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r>
              <a:rPr lang="en-US" dirty="0" smtClean="0">
                <a:effectLst/>
                <a:latin typeface="Calibri" panose="020F0502020204030204" pitchFamily="34" charset="0"/>
                <a:ea typeface="Calibri" panose="020F0502020204030204" pitchFamily="34" charset="0"/>
                <a:cs typeface="Arial" panose="020B0604020202020204" pitchFamily="34" charset="0"/>
              </a:rPr>
              <a:t> Once the long bone parts have fused together, the only hyaline cartilage left in the bone is found as articular cartilage on the ends of the bone that form joints with other bones. The </a:t>
            </a:r>
            <a:r>
              <a:rPr lang="en-US" u="none" strike="noStrike" dirty="0" smtClean="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articular cartilage</a:t>
            </a:r>
            <a:r>
              <a:rPr lang="en-US" dirty="0" smtClean="0">
                <a:effectLst/>
                <a:latin typeface="Calibri" panose="020F0502020204030204" pitchFamily="34" charset="0"/>
                <a:ea typeface="Calibri" panose="020F0502020204030204" pitchFamily="34" charset="0"/>
                <a:cs typeface="Arial" panose="020B0604020202020204" pitchFamily="34" charset="0"/>
              </a:rPr>
              <a:t> acts as a shock absorber and gliding surface between the bones to facilitate movement at the joint</a:t>
            </a:r>
            <a:endParaRPr lang="en-US" dirty="0"/>
          </a:p>
        </p:txBody>
      </p:sp>
    </p:spTree>
    <p:extLst>
      <p:ext uri="{BB962C8B-B14F-4D97-AF65-F5344CB8AC3E}">
        <p14:creationId xmlns:p14="http://schemas.microsoft.com/office/powerpoint/2010/main" val="3033006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rc_mi" descr="Image result for ‪parts of bones picture‬‏">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97774" y="1825625"/>
            <a:ext cx="6796452" cy="4351338"/>
          </a:xfrm>
          <a:prstGeom prst="rect">
            <a:avLst/>
          </a:prstGeom>
          <a:noFill/>
          <a:ln>
            <a:noFill/>
          </a:ln>
        </p:spPr>
      </p:pic>
    </p:spTree>
    <p:extLst>
      <p:ext uri="{BB962C8B-B14F-4D97-AF65-F5344CB8AC3E}">
        <p14:creationId xmlns:p14="http://schemas.microsoft.com/office/powerpoint/2010/main" val="454433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marR="0">
              <a:lnSpc>
                <a:spcPct val="106000"/>
              </a:lnSpc>
              <a:spcBef>
                <a:spcPts val="0"/>
              </a:spcBef>
              <a:spcAft>
                <a:spcPts val="800"/>
              </a:spcAft>
            </a:pPr>
            <a:r>
              <a:rPr lang="en-US" sz="4000" b="1" dirty="0" smtClean="0">
                <a:effectLst/>
                <a:latin typeface="Calibri" panose="020F0502020204030204" pitchFamily="34" charset="0"/>
                <a:ea typeface="Calibri" panose="020F0502020204030204" pitchFamily="34" charset="0"/>
                <a:cs typeface="Arial" panose="020B0604020202020204" pitchFamily="34" charset="0"/>
              </a:rPr>
              <a:t>Looking at a bone in cross section</a:t>
            </a:r>
            <a:r>
              <a:rPr lang="en-US" dirty="0" smtClean="0">
                <a:effectLst/>
                <a:latin typeface="Calibri" panose="020F0502020204030204" pitchFamily="34" charset="0"/>
                <a:ea typeface="Calibri" panose="020F0502020204030204" pitchFamily="34" charset="0"/>
                <a:cs typeface="Arial" panose="020B0604020202020204" pitchFamily="34" charset="0"/>
              </a:rPr>
              <a:t>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marR="0">
              <a:lnSpc>
                <a:spcPct val="106000"/>
              </a:lnSpc>
              <a:spcBef>
                <a:spcPts val="0"/>
              </a:spcBef>
              <a:spcAft>
                <a:spcPts val="800"/>
              </a:spcAft>
            </a:pPr>
            <a:r>
              <a:rPr lang="en-US" dirty="0" smtClean="0">
                <a:effectLst/>
                <a:latin typeface="Calibri" panose="020F0502020204030204" pitchFamily="34" charset="0"/>
                <a:ea typeface="Calibri" panose="020F0502020204030204" pitchFamily="34" charset="0"/>
                <a:cs typeface="Arial" panose="020B0604020202020204" pitchFamily="34" charset="0"/>
              </a:rPr>
              <a:t> There are several distinct layered regions that make up a bone.</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marR="0">
              <a:lnSpc>
                <a:spcPct val="106000"/>
              </a:lnSpc>
              <a:spcBef>
                <a:spcPts val="0"/>
              </a:spcBef>
              <a:spcAft>
                <a:spcPts val="800"/>
              </a:spcAft>
            </a:pPr>
            <a:r>
              <a:rPr lang="en-US" dirty="0" smtClean="0">
                <a:effectLst/>
                <a:latin typeface="Calibri" panose="020F0502020204030204" pitchFamily="34" charset="0"/>
                <a:ea typeface="Calibri" panose="020F0502020204030204" pitchFamily="34" charset="0"/>
                <a:cs typeface="Arial" panose="020B0604020202020204" pitchFamily="34" charset="0"/>
              </a:rPr>
              <a:t> The outside of a bone is covered in a thin layer of </a:t>
            </a:r>
            <a:r>
              <a:rPr lang="en-US" b="1" dirty="0" smtClean="0">
                <a:effectLst/>
                <a:latin typeface="Calibri" panose="020F0502020204030204" pitchFamily="34" charset="0"/>
                <a:ea typeface="Calibri" panose="020F0502020204030204" pitchFamily="34" charset="0"/>
                <a:cs typeface="Arial" panose="020B0604020202020204" pitchFamily="34" charset="0"/>
              </a:rPr>
              <a:t>dense irregular connective tissue</a:t>
            </a:r>
            <a:r>
              <a:rPr lang="en-US" dirty="0" smtClean="0">
                <a:effectLst/>
                <a:latin typeface="Calibri" panose="020F0502020204030204" pitchFamily="34" charset="0"/>
                <a:ea typeface="Calibri" panose="020F0502020204030204" pitchFamily="34" charset="0"/>
                <a:cs typeface="Arial" panose="020B0604020202020204" pitchFamily="34" charset="0"/>
              </a:rPr>
              <a:t> called the </a:t>
            </a:r>
            <a:r>
              <a:rPr lang="en-US" b="1" dirty="0" smtClean="0">
                <a:effectLst/>
                <a:latin typeface="Calibri" panose="020F0502020204030204" pitchFamily="34" charset="0"/>
                <a:ea typeface="Calibri" panose="020F0502020204030204" pitchFamily="34" charset="0"/>
                <a:cs typeface="Arial" panose="020B0604020202020204" pitchFamily="34" charset="0"/>
              </a:rPr>
              <a:t>periosteum.</a:t>
            </a:r>
            <a:r>
              <a:rPr lang="en-US" dirty="0" smtClean="0">
                <a:effectLst/>
                <a:latin typeface="Calibri" panose="020F0502020204030204" pitchFamily="34" charset="0"/>
                <a:ea typeface="Calibri" panose="020F0502020204030204" pitchFamily="34" charset="0"/>
                <a:cs typeface="Arial" panose="020B0604020202020204" pitchFamily="34" charset="0"/>
              </a:rPr>
              <a:t>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marR="0">
              <a:lnSpc>
                <a:spcPct val="106000"/>
              </a:lnSpc>
              <a:spcBef>
                <a:spcPts val="0"/>
              </a:spcBef>
              <a:spcAft>
                <a:spcPts val="800"/>
              </a:spcAft>
            </a:pPr>
            <a:r>
              <a:rPr lang="en-US" sz="4000" b="1" dirty="0" smtClean="0">
                <a:effectLst/>
                <a:latin typeface="Calibri" panose="020F0502020204030204" pitchFamily="34" charset="0"/>
                <a:ea typeface="Calibri" panose="020F0502020204030204" pitchFamily="34" charset="0"/>
                <a:cs typeface="Arial" panose="020B0604020202020204" pitchFamily="34" charset="0"/>
              </a:rPr>
              <a:t>The periosteum contains</a:t>
            </a:r>
            <a:r>
              <a:rPr lang="en-US" sz="3200" b="1" dirty="0" smtClean="0">
                <a:effectLst/>
                <a:latin typeface="Calibri" panose="020F0502020204030204" pitchFamily="34" charset="0"/>
                <a:ea typeface="Calibri" panose="020F0502020204030204" pitchFamily="34" charset="0"/>
                <a:cs typeface="Arial" panose="020B0604020202020204" pitchFamily="34" charset="0"/>
              </a:rPr>
              <a: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6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Arial" panose="020B0604020202020204" pitchFamily="34" charset="0"/>
              </a:rPr>
              <a:t> </a:t>
            </a:r>
            <a:r>
              <a:rPr lang="en-US" b="1" dirty="0" smtClean="0">
                <a:effectLst/>
                <a:latin typeface="Calibri" panose="020F0502020204030204" pitchFamily="34" charset="0"/>
                <a:ea typeface="Calibri" panose="020F0502020204030204" pitchFamily="34" charset="0"/>
                <a:cs typeface="Arial" panose="020B0604020202020204" pitchFamily="34" charset="0"/>
              </a:rPr>
              <a:t>Strong collagen fibers</a:t>
            </a:r>
            <a:r>
              <a:rPr lang="en-US" dirty="0" smtClean="0">
                <a:effectLst/>
                <a:latin typeface="Calibri" panose="020F0502020204030204" pitchFamily="34" charset="0"/>
                <a:ea typeface="Calibri" panose="020F0502020204030204" pitchFamily="34" charset="0"/>
                <a:cs typeface="Arial" panose="020B0604020202020204" pitchFamily="34" charset="0"/>
              </a:rPr>
              <a:t> that are used to firmly anchor tendons and muscles to the bone for movement.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6000"/>
              </a:lnSpc>
              <a:spcBef>
                <a:spcPts val="0"/>
              </a:spcBef>
              <a:spcAft>
                <a:spcPts val="0"/>
              </a:spcAft>
              <a:buFont typeface="Symbol" panose="05050102010706020507" pitchFamily="18" charset="2"/>
              <a:buChar char=""/>
            </a:pPr>
            <a:r>
              <a:rPr lang="en-US" b="1" dirty="0" smtClean="0">
                <a:effectLst/>
                <a:latin typeface="Calibri" panose="020F0502020204030204" pitchFamily="34" charset="0"/>
                <a:ea typeface="Calibri" panose="020F0502020204030204" pitchFamily="34" charset="0"/>
                <a:cs typeface="Arial" panose="020B0604020202020204" pitchFamily="34" charset="0"/>
              </a:rPr>
              <a:t>Stem cells and osteoblast cells</a:t>
            </a:r>
            <a:r>
              <a:rPr lang="en-US" dirty="0" smtClean="0">
                <a:effectLst/>
                <a:latin typeface="Calibri" panose="020F0502020204030204" pitchFamily="34" charset="0"/>
                <a:ea typeface="Calibri" panose="020F0502020204030204" pitchFamily="34" charset="0"/>
                <a:cs typeface="Arial" panose="020B0604020202020204" pitchFamily="34" charset="0"/>
              </a:rPr>
              <a:t> in the periosteum are involved in the growth and repair of the outside of the bone due to stress and injury.</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6000"/>
              </a:lnSpc>
              <a:spcBef>
                <a:spcPts val="0"/>
              </a:spcBef>
              <a:spcAft>
                <a:spcPts val="0"/>
              </a:spcAft>
              <a:buFont typeface="Symbol" panose="05050102010706020507" pitchFamily="18" charset="2"/>
              <a:buChar char=""/>
            </a:pPr>
            <a:r>
              <a:rPr lang="en-US" b="1" dirty="0" smtClean="0">
                <a:effectLst/>
                <a:latin typeface="Calibri" panose="020F0502020204030204" pitchFamily="34" charset="0"/>
                <a:ea typeface="Calibri" panose="020F0502020204030204" pitchFamily="34" charset="0"/>
                <a:cs typeface="Arial" panose="020B0604020202020204" pitchFamily="34" charset="0"/>
              </a:rPr>
              <a:t>Blood vessels</a:t>
            </a:r>
            <a:r>
              <a:rPr lang="en-US" dirty="0" smtClean="0">
                <a:effectLst/>
                <a:latin typeface="Calibri" panose="020F0502020204030204" pitchFamily="34" charset="0"/>
                <a:ea typeface="Calibri" panose="020F0502020204030204" pitchFamily="34" charset="0"/>
                <a:cs typeface="Arial" panose="020B0604020202020204" pitchFamily="34" charset="0"/>
              </a:rPr>
              <a:t> present in the periosteum provide energy to the cells on the surface and inside of the bone.</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6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Arial" panose="020B0604020202020204" pitchFamily="34" charset="0"/>
              </a:rPr>
              <a:t>  </a:t>
            </a:r>
            <a:r>
              <a:rPr lang="en-US" b="1" dirty="0" smtClean="0">
                <a:effectLst/>
                <a:latin typeface="Calibri" panose="020F0502020204030204" pitchFamily="34" charset="0"/>
                <a:ea typeface="Calibri" panose="020F0502020204030204" pitchFamily="34" charset="0"/>
                <a:cs typeface="Arial" panose="020B0604020202020204" pitchFamily="34" charset="0"/>
              </a:rPr>
              <a:t>Nervous tissue</a:t>
            </a:r>
            <a:r>
              <a:rPr lang="en-US" dirty="0" smtClean="0">
                <a:effectLst/>
                <a:latin typeface="Calibri" panose="020F0502020204030204" pitchFamily="34" charset="0"/>
                <a:ea typeface="Calibri" panose="020F0502020204030204" pitchFamily="34" charset="0"/>
                <a:cs typeface="Arial" panose="020B0604020202020204" pitchFamily="34" charset="0"/>
              </a:rPr>
              <a:t> and many nerve endings to give bone its sensitivity to pain when injured.</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742518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marR="0">
              <a:lnSpc>
                <a:spcPct val="106000"/>
              </a:lnSpc>
              <a:spcBef>
                <a:spcPts val="0"/>
              </a:spcBef>
              <a:spcAft>
                <a:spcPts val="800"/>
              </a:spcAft>
            </a:pPr>
            <a:r>
              <a:rPr lang="en-US" sz="4000" dirty="0" smtClean="0">
                <a:effectLst/>
                <a:latin typeface="Calibri" panose="020F0502020204030204" pitchFamily="34" charset="0"/>
                <a:ea typeface="Calibri" panose="020F0502020204030204" pitchFamily="34" charset="0"/>
                <a:cs typeface="Arial" panose="020B0604020202020204" pitchFamily="34" charset="0"/>
              </a:rPr>
              <a:t>Deep to the periosteum is the </a:t>
            </a:r>
            <a:r>
              <a:rPr lang="en-US" sz="4000" b="1" dirty="0" smtClean="0">
                <a:effectLst/>
                <a:latin typeface="Calibri" panose="020F0502020204030204" pitchFamily="34" charset="0"/>
                <a:ea typeface="Calibri" panose="020F0502020204030204" pitchFamily="34" charset="0"/>
                <a:cs typeface="Arial" panose="020B0604020202020204" pitchFamily="34" charset="0"/>
              </a:rPr>
              <a:t>compact bone</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marR="0">
              <a:lnSpc>
                <a:spcPct val="106000"/>
              </a:lnSpc>
              <a:spcBef>
                <a:spcPts val="0"/>
              </a:spcBef>
              <a:spcAft>
                <a:spcPts val="800"/>
              </a:spcAft>
            </a:pPr>
            <a:r>
              <a:rPr lang="en-US" dirty="0" smtClean="0">
                <a:effectLst/>
                <a:latin typeface="Calibri" panose="020F0502020204030204" pitchFamily="34" charset="0"/>
                <a:ea typeface="Calibri" panose="020F0502020204030204" pitchFamily="34" charset="0"/>
                <a:cs typeface="Arial" panose="020B0604020202020204" pitchFamily="34" charset="0"/>
              </a:rPr>
              <a:t>   Compact bone is made of a matrix of </a:t>
            </a:r>
            <a:r>
              <a:rPr lang="en-US" b="1" dirty="0" smtClean="0">
                <a:effectLst/>
                <a:latin typeface="Calibri" panose="020F0502020204030204" pitchFamily="34" charset="0"/>
                <a:ea typeface="Calibri" panose="020F0502020204030204" pitchFamily="34" charset="0"/>
                <a:cs typeface="Arial" panose="020B0604020202020204" pitchFamily="34" charset="0"/>
              </a:rPr>
              <a:t>hard mineral salts</a:t>
            </a:r>
            <a:r>
              <a:rPr lang="en-US" dirty="0" smtClean="0">
                <a:effectLst/>
                <a:latin typeface="Calibri" panose="020F0502020204030204" pitchFamily="34" charset="0"/>
                <a:ea typeface="Calibri" panose="020F0502020204030204" pitchFamily="34" charset="0"/>
                <a:cs typeface="Arial" panose="020B0604020202020204" pitchFamily="34" charset="0"/>
              </a:rPr>
              <a:t> reinforced with tough </a:t>
            </a:r>
            <a:r>
              <a:rPr lang="en-US" b="1" dirty="0" smtClean="0">
                <a:effectLst/>
                <a:latin typeface="Calibri" panose="020F0502020204030204" pitchFamily="34" charset="0"/>
                <a:ea typeface="Calibri" panose="020F0502020204030204" pitchFamily="34" charset="0"/>
                <a:cs typeface="Arial" panose="020B0604020202020204" pitchFamily="34" charset="0"/>
              </a:rPr>
              <a:t>collagen fibers</a:t>
            </a:r>
            <a:r>
              <a:rPr lang="en-US" dirty="0" smtClean="0">
                <a:effectLst/>
                <a:latin typeface="Calibri" panose="020F0502020204030204" pitchFamily="34" charset="0"/>
                <a:ea typeface="Calibri" panose="020F0502020204030204" pitchFamily="34" charset="0"/>
                <a:cs typeface="Arial" panose="020B0604020202020204" pitchFamily="34" charset="0"/>
              </a:rPr>
              <a:t>. Many tiny cells called </a:t>
            </a:r>
            <a:r>
              <a:rPr lang="en-US" b="1" dirty="0" smtClean="0">
                <a:effectLst/>
                <a:latin typeface="Calibri" panose="020F0502020204030204" pitchFamily="34" charset="0"/>
                <a:ea typeface="Calibri" panose="020F0502020204030204" pitchFamily="34" charset="0"/>
                <a:cs typeface="Arial" panose="020B0604020202020204" pitchFamily="34" charset="0"/>
              </a:rPr>
              <a:t>osteocytes</a:t>
            </a:r>
            <a:r>
              <a:rPr lang="en-US" dirty="0" smtClean="0">
                <a:effectLst/>
                <a:latin typeface="Calibri" panose="020F0502020204030204" pitchFamily="34" charset="0"/>
                <a:ea typeface="Calibri" panose="020F0502020204030204" pitchFamily="34" charset="0"/>
                <a:cs typeface="Arial" panose="020B0604020202020204" pitchFamily="34" charset="0"/>
              </a:rPr>
              <a:t> live in small spaces in the matrix and help to maintain the strength and integrity of the compact bone.</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34910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rc_mi" descr="Image result for ‪compact bone picture‬‏">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8998" y="1825625"/>
            <a:ext cx="7340518" cy="4351338"/>
          </a:xfrm>
          <a:prstGeom prst="rect">
            <a:avLst/>
          </a:prstGeom>
          <a:noFill/>
          <a:ln>
            <a:noFill/>
          </a:ln>
        </p:spPr>
      </p:pic>
    </p:spTree>
    <p:extLst>
      <p:ext uri="{BB962C8B-B14F-4D97-AF65-F5344CB8AC3E}">
        <p14:creationId xmlns:p14="http://schemas.microsoft.com/office/powerpoint/2010/main" val="2755658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2029489"/>
            <a:ext cx="10515600" cy="4351338"/>
          </a:xfrm>
        </p:spPr>
        <p:txBody>
          <a:bodyPr/>
          <a:lstStyle/>
          <a:p>
            <a:endParaRPr lang="en-US" dirty="0"/>
          </a:p>
        </p:txBody>
      </p:sp>
      <p:sp>
        <p:nvSpPr>
          <p:cNvPr id="4" name="Rectangle 2"/>
          <p:cNvSpPr>
            <a:spLocks noChangeArrowheads="1"/>
          </p:cNvSpPr>
          <p:nvPr/>
        </p:nvSpPr>
        <p:spPr bwMode="auto">
          <a:xfrm>
            <a:off x="838200" y="374795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Deep to the compact bone layer is a region of spongy bone</a:t>
            </a:r>
            <a:endParaRPr kumimoji="0" lang="en-US" altLang="en-US" sz="1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Keeping bones light but strong. </a:t>
            </a: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Long bones have a spongy bone on their ends</a:t>
            </a: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but have a </a:t>
            </a: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hollow medullary cavity</a:t>
            </a: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in the middle of the diaphysis. </a:t>
            </a: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medullary cavity</a:t>
            </a: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contains </a:t>
            </a: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red bone marrow</a:t>
            </a: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during </a:t>
            </a: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childhood</a:t>
            </a: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eventually turning into </a:t>
            </a: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yellow bone marrow</a:t>
            </a: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after </a:t>
            </a: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puberty</a:t>
            </a: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49" name="Picture 9" descr="Image result for ‪spongy bone pictu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7393" y="4187513"/>
            <a:ext cx="3143250" cy="19907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21171" y="18362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ea typeface="Calibri" panose="020F0502020204030204" pitchFamily="34" charset="0"/>
                <a:cs typeface="Arial" panose="020B0604020202020204" pitchFamily="34" charset="0"/>
              </a:rPr>
              <a:t/>
            </a:r>
            <a:br>
              <a:rPr kumimoji="0" lang="en-US" altLang="en-US" sz="1400" b="0" i="0" u="none" strike="noStrike" cap="none" normalizeH="0" baseline="0" smtClean="0">
                <a:ln>
                  <a:noFill/>
                </a:ln>
                <a:solidFill>
                  <a:schemeClr val="tx1"/>
                </a:solidFill>
                <a:effectLst/>
                <a:ea typeface="Calibri" panose="020F0502020204030204" pitchFamily="34" charset="0"/>
                <a:cs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73239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rc_mi" descr="Image result for ‪type of bone cell picture‬‏">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2177256"/>
            <a:ext cx="9639925" cy="3648075"/>
          </a:xfrm>
          <a:prstGeom prst="rect">
            <a:avLst/>
          </a:prstGeom>
          <a:noFill/>
          <a:ln>
            <a:noFill/>
          </a:ln>
        </p:spPr>
      </p:pic>
    </p:spTree>
    <p:extLst>
      <p:ext uri="{BB962C8B-B14F-4D97-AF65-F5344CB8AC3E}">
        <p14:creationId xmlns:p14="http://schemas.microsoft.com/office/powerpoint/2010/main" val="4230288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399</Words>
  <Application>Microsoft Office PowerPoint</Application>
  <PresentationFormat>ملء الشاشة</PresentationFormat>
  <Paragraphs>27</Paragraphs>
  <Slides>12</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2</vt:i4>
      </vt:variant>
      <vt:variant>
        <vt:lpstr>عناوين الشرائح</vt:lpstr>
      </vt:variant>
      <vt:variant>
        <vt:i4>12</vt:i4>
      </vt:variant>
    </vt:vector>
  </HeadingPairs>
  <TitlesOfParts>
    <vt:vector size="20" baseType="lpstr">
      <vt:lpstr>Arial</vt:lpstr>
      <vt:lpstr>Book Antiqua</vt:lpstr>
      <vt:lpstr>Calibri</vt:lpstr>
      <vt:lpstr>Calibri Light</vt:lpstr>
      <vt:lpstr>Symbol</vt:lpstr>
      <vt:lpstr>Times New Roman</vt:lpstr>
      <vt:lpstr>Office Theme</vt:lpstr>
      <vt:lpstr>1_Office Theme</vt:lpstr>
      <vt:lpstr>Bone Anatomy</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Mahdi</dc:creator>
  <cp:lastModifiedBy>FUJISU</cp:lastModifiedBy>
  <cp:revision>4</cp:revision>
  <dcterms:created xsi:type="dcterms:W3CDTF">2018-11-19T14:52:39Z</dcterms:created>
  <dcterms:modified xsi:type="dcterms:W3CDTF">2018-11-24T08:51:33Z</dcterms:modified>
</cp:coreProperties>
</file>